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sz="2800" b="0" dirty="0" smtClean="0"/>
              <a:t>Yerleştirme</a:t>
            </a:r>
            <a:r>
              <a:rPr lang="tr-TR" sz="2800" b="0" baseline="0" dirty="0" smtClean="0"/>
              <a:t> Puanı Hesaplama</a:t>
            </a:r>
            <a:endParaRPr lang="en-US" sz="2800" b="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32098765432098E-3"/>
          <c:y val="4.5920845115358898E-2"/>
          <c:w val="0.66698126275882186"/>
          <c:h val="0.83622575708766456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000595411684647"/>
          <c:y val="0.23714538478228492"/>
          <c:w val="0.2851792310683387"/>
          <c:h val="0.268578481215706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tr-TR" dirty="0" smtClean="0"/>
            <a:t>Sözel Puan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endParaRPr lang="tr-TR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260AE565-D3EC-4F36-BBC5-87D610E1CC3F}">
      <dgm:prSet phldrT="[Text]"/>
      <dgm:spPr>
        <a:solidFill>
          <a:schemeClr val="accent2"/>
        </a:solidFill>
      </dgm:spPr>
      <dgm:t>
        <a:bodyPr/>
        <a:lstStyle/>
        <a:p>
          <a:r>
            <a:rPr lang="tr-TR" dirty="0" smtClean="0"/>
            <a:t>Eşit Ağırlık Puan</a:t>
          </a:r>
          <a:endParaRPr lang="en-US" dirty="0"/>
        </a:p>
      </dgm:t>
    </dgm:pt>
    <dgm:pt modelId="{467DC11C-EBAB-4BEC-B4C6-AE9BB37C1861}" type="parTrans" cxnId="{5893A583-7AD0-4493-9B3D-184AB06C88F4}">
      <dgm:prSet/>
      <dgm:spPr/>
      <dgm:t>
        <a:bodyPr/>
        <a:lstStyle/>
        <a:p>
          <a:endParaRPr lang="tr-TR"/>
        </a:p>
      </dgm:t>
    </dgm:pt>
    <dgm:pt modelId="{99CD96E0-A23F-45D8-ABB4-C8FDE0C746F8}" type="sibTrans" cxnId="{5893A583-7AD0-4493-9B3D-184AB06C88F4}">
      <dgm:prSet/>
      <dgm:spPr/>
      <dgm:t>
        <a:bodyPr/>
        <a:lstStyle/>
        <a:p>
          <a:endParaRPr lang="tr-TR"/>
        </a:p>
      </dgm:t>
    </dgm:pt>
    <dgm:pt modelId="{0AB856B9-7E7E-4B81-B8A3-CAFEEA1CBEBC}">
      <dgm:prSet phldrT="[Text]"/>
      <dgm:spPr>
        <a:solidFill>
          <a:schemeClr val="accent2"/>
        </a:solidFill>
      </dgm:spPr>
      <dgm:t>
        <a:bodyPr/>
        <a:lstStyle/>
        <a:p>
          <a:r>
            <a:rPr lang="tr-TR" smtClean="0"/>
            <a:t>Sayısal Puan</a:t>
          </a:r>
          <a:endParaRPr lang="en-US" dirty="0"/>
        </a:p>
      </dgm:t>
    </dgm:pt>
    <dgm:pt modelId="{4C1B3816-E797-4927-A416-58CF15F6B816}" type="parTrans" cxnId="{1E636055-EA77-42BB-84B0-CBB3871DF1C5}">
      <dgm:prSet/>
      <dgm:spPr/>
      <dgm:t>
        <a:bodyPr/>
        <a:lstStyle/>
        <a:p>
          <a:endParaRPr lang="tr-TR"/>
        </a:p>
      </dgm:t>
    </dgm:pt>
    <dgm:pt modelId="{DAB10E87-C495-4C2C-8325-E337DB8B5D4D}" type="sibTrans" cxnId="{1E636055-EA77-42BB-84B0-CBB3871DF1C5}">
      <dgm:prSet/>
      <dgm:spPr/>
      <dgm:t>
        <a:bodyPr/>
        <a:lstStyle/>
        <a:p>
          <a:endParaRPr lang="tr-TR"/>
        </a:p>
      </dgm:t>
    </dgm:pt>
    <dgm:pt modelId="{6E52611A-2D64-48B8-865D-8E4A95350E5D}">
      <dgm:prSet phldrT="[Text]"/>
      <dgm:spPr>
        <a:solidFill>
          <a:schemeClr val="accent2"/>
        </a:solidFill>
      </dgm:spPr>
      <dgm:t>
        <a:bodyPr/>
        <a:lstStyle/>
        <a:p>
          <a:r>
            <a:rPr lang="tr-TR" dirty="0" smtClean="0"/>
            <a:t>Dil Puanı</a:t>
          </a:r>
          <a:endParaRPr lang="en-US" dirty="0"/>
        </a:p>
      </dgm:t>
    </dgm:pt>
    <dgm:pt modelId="{D2D27734-9C9F-44F9-937B-E3FC4EDEFA00}" type="parTrans" cxnId="{9F9E0D1A-FE99-470A-B306-EE37EEE15DC7}">
      <dgm:prSet/>
      <dgm:spPr/>
      <dgm:t>
        <a:bodyPr/>
        <a:lstStyle/>
        <a:p>
          <a:endParaRPr lang="tr-TR"/>
        </a:p>
      </dgm:t>
    </dgm:pt>
    <dgm:pt modelId="{9340DA71-740A-4409-81F7-420424D3B058}" type="sibTrans" cxnId="{9F9E0D1A-FE99-470A-B306-EE37EEE15DC7}">
      <dgm:prSet/>
      <dgm:spPr/>
      <dgm:t>
        <a:bodyPr/>
        <a:lstStyle/>
        <a:p>
          <a:endParaRPr lang="tr-TR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solidFill>
          <a:schemeClr val="accent3"/>
        </a:solidFill>
      </dgm:spPr>
      <dgm:t>
        <a:bodyPr/>
        <a:lstStyle/>
        <a:p>
          <a:endParaRPr lang="en-US"/>
        </a:p>
      </dgm:t>
    </dgm:pt>
  </dgm:ptLst>
  <dgm:cxnLst>
    <dgm:cxn modelId="{628CA74E-4AB7-4E65-BC48-2E05C93C52A1}" type="presOf" srcId="{BCB0CF76-2E9B-4ABD-8869-01A7019BEA46}" destId="{94A907CC-C31D-428C-84CB-700D98D98B03}" srcOrd="0" destOrd="0" presId="urn:microsoft.com/office/officeart/2005/8/layout/matrix2"/>
    <dgm:cxn modelId="{6B26C71C-D3A4-4CED-91B4-4F4F0CA02F8B}" type="presOf" srcId="{0AB856B9-7E7E-4B81-B8A3-CAFEEA1CBEBC}" destId="{5D70D4E5-842E-4B81-A8DC-8EC1C6AE1260}" srcOrd="0" destOrd="0" presId="urn:microsoft.com/office/officeart/2005/8/layout/matrix2"/>
    <dgm:cxn modelId="{1E636055-EA77-42BB-84B0-CBB3871DF1C5}" srcId="{FCE31806-4C39-47E9-86CD-EB79EB428192}" destId="{0AB856B9-7E7E-4B81-B8A3-CAFEEA1CBEBC}" srcOrd="1" destOrd="0" parTransId="{4C1B3816-E797-4927-A416-58CF15F6B816}" sibTransId="{DAB10E87-C495-4C2C-8325-E337DB8B5D4D}"/>
    <dgm:cxn modelId="{84A8818C-ADDF-46E6-8E35-7DCDD9517C97}" type="presOf" srcId="{6E52611A-2D64-48B8-865D-8E4A95350E5D}" destId="{30388FE3-A1C0-4302-BF45-7642169EC0D5}" srcOrd="0" destOrd="0" presId="urn:microsoft.com/office/officeart/2005/8/layout/matrix2"/>
    <dgm:cxn modelId="{5893A583-7AD0-4493-9B3D-184AB06C88F4}" srcId="{FCE31806-4C39-47E9-86CD-EB79EB428192}" destId="{260AE565-D3EC-4F36-BBC5-87D610E1CC3F}" srcOrd="2" destOrd="0" parTransId="{467DC11C-EBAB-4BEC-B4C6-AE9BB37C1861}" sibTransId="{99CD96E0-A23F-45D8-ABB4-C8FDE0C746F8}"/>
    <dgm:cxn modelId="{9F9E0D1A-FE99-470A-B306-EE37EEE15DC7}" srcId="{FCE31806-4C39-47E9-86CD-EB79EB428192}" destId="{6E52611A-2D64-48B8-865D-8E4A95350E5D}" srcOrd="3" destOrd="0" parTransId="{D2D27734-9C9F-44F9-937B-E3FC4EDEFA00}" sibTransId="{9340DA71-740A-4409-81F7-420424D3B058}"/>
    <dgm:cxn modelId="{07B31A57-735C-4512-B78A-8F06B460CEAC}" type="presOf" srcId="{FCE31806-4C39-47E9-86CD-EB79EB428192}" destId="{BD597720-48F2-4493-9787-D93083094F60}" srcOrd="0" destOrd="0" presId="urn:microsoft.com/office/officeart/2005/8/layout/matrix2"/>
    <dgm:cxn modelId="{0871C841-D5BF-4BF8-86B3-8E4BC8BC1766}" type="presOf" srcId="{260AE565-D3EC-4F36-BBC5-87D610E1CC3F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4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8515091C-E9AD-4322-BE34-634A4D566D88}" type="presParOf" srcId="{BD597720-48F2-4493-9787-D93083094F60}" destId="{9FF0B515-76B9-4690-997E-45E35FBDA025}" srcOrd="0" destOrd="0" presId="urn:microsoft.com/office/officeart/2005/8/layout/matrix2"/>
    <dgm:cxn modelId="{59345ABE-EFDC-4A0E-8018-57D9EC0D85D5}" type="presParOf" srcId="{BD597720-48F2-4493-9787-D93083094F60}" destId="{94A907CC-C31D-428C-84CB-700D98D98B03}" srcOrd="1" destOrd="0" presId="urn:microsoft.com/office/officeart/2005/8/layout/matrix2"/>
    <dgm:cxn modelId="{00672C50-BD2A-4575-BF09-2951C16D8842}" type="presParOf" srcId="{BD597720-48F2-4493-9787-D93083094F60}" destId="{5D70D4E5-842E-4B81-A8DC-8EC1C6AE1260}" srcOrd="2" destOrd="0" presId="urn:microsoft.com/office/officeart/2005/8/layout/matrix2"/>
    <dgm:cxn modelId="{1A3899F0-0D59-4551-9C56-118FBCBF026C}" type="presParOf" srcId="{BD597720-48F2-4493-9787-D93083094F60}" destId="{7F7A9869-D62A-44DC-8BF6-C3ACD0D47DB8}" srcOrd="3" destOrd="0" presId="urn:microsoft.com/office/officeart/2005/8/layout/matrix2"/>
    <dgm:cxn modelId="{271B0FAB-0B30-46FD-9AC3-7075B0507FC0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0" y="526168"/>
          <a:ext cx="3466728" cy="346672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225337" y="751506"/>
          <a:ext cx="1386691" cy="1386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Sözel Puan</a:t>
          </a:r>
          <a:endParaRPr lang="en-US" sz="2600" kern="1200" dirty="0"/>
        </a:p>
      </dsp:txBody>
      <dsp:txXfrm>
        <a:off x="293030" y="819199"/>
        <a:ext cx="1251305" cy="1251305"/>
      </dsp:txXfrm>
    </dsp:sp>
    <dsp:sp modelId="{5D70D4E5-842E-4B81-A8DC-8EC1C6AE1260}">
      <dsp:nvSpPr>
        <dsp:cNvPr id="0" name=""/>
        <dsp:cNvSpPr/>
      </dsp:nvSpPr>
      <dsp:spPr>
        <a:xfrm>
          <a:off x="1854699" y="751506"/>
          <a:ext cx="1386691" cy="1386691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smtClean="0"/>
            <a:t>Sayısal Puan</a:t>
          </a:r>
          <a:endParaRPr lang="en-US" sz="2600" kern="1200" dirty="0"/>
        </a:p>
      </dsp:txBody>
      <dsp:txXfrm>
        <a:off x="1922392" y="819199"/>
        <a:ext cx="1251305" cy="1251305"/>
      </dsp:txXfrm>
    </dsp:sp>
    <dsp:sp modelId="{7F7A9869-D62A-44DC-8BF6-C3ACD0D47DB8}">
      <dsp:nvSpPr>
        <dsp:cNvPr id="0" name=""/>
        <dsp:cNvSpPr/>
      </dsp:nvSpPr>
      <dsp:spPr>
        <a:xfrm>
          <a:off x="225337" y="2380868"/>
          <a:ext cx="1386691" cy="1386691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Eşit Ağırlık Puan</a:t>
          </a:r>
          <a:endParaRPr lang="en-US" sz="2600" kern="1200" dirty="0"/>
        </a:p>
      </dsp:txBody>
      <dsp:txXfrm>
        <a:off x="293030" y="2448561"/>
        <a:ext cx="1251305" cy="1251305"/>
      </dsp:txXfrm>
    </dsp:sp>
    <dsp:sp modelId="{30388FE3-A1C0-4302-BF45-7642169EC0D5}">
      <dsp:nvSpPr>
        <dsp:cNvPr id="0" name=""/>
        <dsp:cNvSpPr/>
      </dsp:nvSpPr>
      <dsp:spPr>
        <a:xfrm>
          <a:off x="1854699" y="2380868"/>
          <a:ext cx="1386691" cy="1386691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Dil Puanı</a:t>
          </a:r>
          <a:endParaRPr lang="en-US" sz="2600" kern="1200" dirty="0"/>
        </a:p>
      </dsp:txBody>
      <dsp:txXfrm>
        <a:off x="1922392" y="2448561"/>
        <a:ext cx="1251305" cy="1251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0.09751</cdr:x>
      <cdr:y>0.29844</cdr:y>
    </cdr:from>
    <cdr:to>
      <cdr:x>0.26114</cdr:x>
      <cdr:y>0.45331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802432" y="1350714"/>
          <a:ext cx="1346609" cy="700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II.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0.10626</cdr:x>
      <cdr:y>0.42572</cdr:y>
    </cdr:from>
    <cdr:to>
      <cdr:x>0.33223</cdr:x>
      <cdr:y>0.5689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874440" y="1926778"/>
          <a:ext cx="1859643" cy="648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0.36</cdr:x>
      <cdr:y>0.2348</cdr:y>
    </cdr:from>
    <cdr:to>
      <cdr:x>0.52363</cdr:x>
      <cdr:y>0.38967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962672" y="1062682"/>
          <a:ext cx="1346609" cy="700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I. </a:t>
          </a:r>
          <a:r>
            <a:rPr lang="tr-TR" sz="1600" b="1" dirty="0" smtClean="0"/>
            <a:t>OTURUM</a:t>
          </a:r>
          <a:endParaRPr lang="tr-TR" b="1" dirty="0" smtClean="0"/>
        </a:p>
      </cdr:txBody>
    </cdr:sp>
  </cdr:relSizeAnchor>
  <cdr:relSizeAnchor xmlns:cdr="http://schemas.openxmlformats.org/drawingml/2006/chartDrawing">
    <cdr:from>
      <cdr:x>0.40375</cdr:x>
      <cdr:y>0.29844</cdr:y>
    </cdr:from>
    <cdr:to>
      <cdr:x>0.62972</cdr:x>
      <cdr:y>0.44162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3322712" y="1350714"/>
          <a:ext cx="1859643" cy="648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6D823-0A3C-4E8D-A6CF-60DFEEF31C69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54063-3B51-48F0-B494-20ECFAA0A5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94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4063-3B51-48F0-B494-20ECFAA0A5E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041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4063-3B51-48F0-B494-20ECFAA0A5E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82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23720DD-5B6D-40BF-8493-A6B52D484E6B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23720DD-5B6D-40BF-8493-A6B52D484E6B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23720DD-5B6D-40BF-8493-A6B52D484E6B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23720DD-5B6D-40BF-8493-A6B52D484E6B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187675"/>
          </a:xfrm>
        </p:spPr>
        <p:txBody>
          <a:bodyPr>
            <a:normAutofit fontScale="90000"/>
          </a:bodyPr>
          <a:lstStyle/>
          <a:p>
            <a:r>
              <a:rPr lang="tr-TR" sz="153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  <a:r>
              <a:rPr lang="tr-TR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tr-TR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39752" y="2733815"/>
            <a:ext cx="6560234" cy="1752600"/>
          </a:xfrm>
        </p:spPr>
        <p:txBody>
          <a:bodyPr>
            <a:normAutofit/>
          </a:bodyPr>
          <a:lstStyle/>
          <a:p>
            <a:r>
              <a:rPr lang="tr-TR" sz="4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Adobe Heiti Std R" pitchFamily="34" charset="-128"/>
              </a:rPr>
              <a:t>YÜKSEK ÖĞRETİM     KURUMLARI </a:t>
            </a:r>
            <a:r>
              <a:rPr lang="tr-TR" sz="4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Adobe Heiti Std R" pitchFamily="34" charset="-128"/>
              </a:rPr>
              <a:t>SINAVI</a:t>
            </a:r>
            <a:endParaRPr lang="tr-TR" sz="4800" dirty="0"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708920"/>
            <a:ext cx="268594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46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27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Puan Türleri </a:t>
            </a:r>
            <a:br>
              <a:rPr lang="tr-TR" dirty="0" smtClean="0"/>
            </a:br>
            <a:r>
              <a:rPr lang="tr-TR" dirty="0" smtClean="0"/>
              <a:t>Oranlar</a:t>
            </a:r>
            <a:endParaRPr lang="tr-TR" dirty="0"/>
          </a:p>
        </p:txBody>
      </p:sp>
      <p:graphicFrame>
        <p:nvGraphicFramePr>
          <p:cNvPr id="4" name="Diagram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771374"/>
              </p:ext>
            </p:extLst>
          </p:nvPr>
        </p:nvGraphicFramePr>
        <p:xfrm>
          <a:off x="457200" y="1646238"/>
          <a:ext cx="3466728" cy="451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51 Grup"/>
          <p:cNvGrpSpPr/>
          <p:nvPr/>
        </p:nvGrpSpPr>
        <p:grpSpPr>
          <a:xfrm>
            <a:off x="4179071" y="1550709"/>
            <a:ext cx="4540345" cy="1296111"/>
            <a:chOff x="4613180" y="1208964"/>
            <a:chExt cx="4540345" cy="1296111"/>
          </a:xfrm>
        </p:grpSpPr>
        <p:sp>
          <p:nvSpPr>
            <p:cNvPr id="7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8" name="50 Grup"/>
            <p:cNvGrpSpPr/>
            <p:nvPr/>
          </p:nvGrpSpPr>
          <p:grpSpPr>
            <a:xfrm>
              <a:off x="4613180" y="1208964"/>
              <a:ext cx="4416520" cy="1225200"/>
              <a:chOff x="4613180" y="1208964"/>
              <a:chExt cx="4416520" cy="1225200"/>
            </a:xfrm>
          </p:grpSpPr>
          <p:sp>
            <p:nvSpPr>
              <p:cNvPr id="9" name="Rectangle 15"/>
              <p:cNvSpPr/>
              <p:nvPr/>
            </p:nvSpPr>
            <p:spPr>
              <a:xfrm>
                <a:off x="5248276" y="1603167"/>
                <a:ext cx="37814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200" b="1" dirty="0" smtClean="0"/>
                  <a:t>Temel  Yeterlilik  Testi  </a:t>
                </a:r>
                <a:r>
                  <a:rPr lang="tr-TR" sz="1200" b="1" dirty="0" smtClean="0">
                    <a:solidFill>
                      <a:schemeClr val="bg1"/>
                    </a:solidFill>
                  </a:rPr>
                  <a:t>%40 </a:t>
                </a:r>
              </a:p>
              <a:p>
                <a:r>
                  <a:rPr lang="tr-TR" sz="1200" b="1" dirty="0" smtClean="0"/>
                  <a:t>Türk Dili ve Edebiyatı – Sosyal Bilimler-1 Testi </a:t>
                </a:r>
                <a:r>
                  <a:rPr lang="tr-TR" sz="1200" b="1" dirty="0" smtClean="0">
                    <a:solidFill>
                      <a:schemeClr val="bg1"/>
                    </a:solidFill>
                  </a:rPr>
                  <a:t>% 30</a:t>
                </a:r>
              </a:p>
              <a:p>
                <a:r>
                  <a:rPr lang="tr-TR" sz="1200" b="1" dirty="0" smtClean="0"/>
                  <a:t> Sosyal Bilimler-2 Testi </a:t>
                </a:r>
                <a:r>
                  <a:rPr lang="tr-TR" sz="1200" b="1" dirty="0" smtClean="0">
                    <a:solidFill>
                      <a:schemeClr val="bg1"/>
                    </a:solidFill>
                  </a:rPr>
                  <a:t>%30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16"/>
              <p:cNvSpPr txBox="1"/>
              <p:nvPr/>
            </p:nvSpPr>
            <p:spPr>
              <a:xfrm>
                <a:off x="5161820" y="12089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Sözel Puan</a:t>
                </a:r>
                <a:endParaRPr lang="en-US" dirty="0"/>
              </a:p>
            </p:txBody>
          </p:sp>
          <p:grpSp>
            <p:nvGrpSpPr>
              <p:cNvPr id="11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13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4" name="52 Grup"/>
          <p:cNvGrpSpPr/>
          <p:nvPr/>
        </p:nvGrpSpPr>
        <p:grpSpPr>
          <a:xfrm>
            <a:off x="4253953" y="2880192"/>
            <a:ext cx="4473669" cy="1194443"/>
            <a:chOff x="4670330" y="2621518"/>
            <a:chExt cx="4473669" cy="1194443"/>
          </a:xfrm>
        </p:grpSpPr>
        <p:sp>
          <p:nvSpPr>
            <p:cNvPr id="15" name="46 Dikdörtgen"/>
            <p:cNvSpPr/>
            <p:nvPr/>
          </p:nvSpPr>
          <p:spPr>
            <a:xfrm>
              <a:off x="5286374" y="3025984"/>
              <a:ext cx="3857625" cy="78997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b="1" dirty="0" smtClean="0">
                  <a:solidFill>
                    <a:schemeClr val="tx1"/>
                  </a:solidFill>
                </a:rPr>
                <a:t>Temel  Yeterlilik  Testi </a:t>
              </a:r>
              <a:r>
                <a:rPr lang="tr-TR" sz="1200" b="1" dirty="0" smtClean="0">
                  <a:solidFill>
                    <a:schemeClr val="bg1"/>
                  </a:solidFill>
                </a:rPr>
                <a:t>%40 </a:t>
              </a:r>
            </a:p>
            <a:p>
              <a:r>
                <a:rPr lang="tr-TR" sz="1200" b="1" dirty="0" smtClean="0">
                  <a:solidFill>
                    <a:schemeClr val="tx1"/>
                  </a:solidFill>
                </a:rPr>
                <a:t>Matematik Testi </a:t>
              </a:r>
              <a:r>
                <a:rPr lang="tr-TR" sz="1200" b="1" dirty="0" smtClean="0">
                  <a:solidFill>
                    <a:schemeClr val="bg1"/>
                  </a:solidFill>
                </a:rPr>
                <a:t>% 30</a:t>
              </a:r>
            </a:p>
            <a:p>
              <a:r>
                <a:rPr lang="tr-TR" sz="1200" b="1" dirty="0" smtClean="0">
                  <a:solidFill>
                    <a:schemeClr val="tx1"/>
                  </a:solidFill>
                </a:rPr>
                <a:t> Fen Bilimleri Testi </a:t>
              </a:r>
              <a:r>
                <a:rPr lang="tr-TR" sz="1200" b="1" dirty="0" smtClean="0">
                  <a:solidFill>
                    <a:schemeClr val="bg1"/>
                  </a:solidFill>
                </a:rPr>
                <a:t>%30</a:t>
              </a:r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16" name="46 Grup"/>
            <p:cNvGrpSpPr/>
            <p:nvPr/>
          </p:nvGrpSpPr>
          <p:grpSpPr>
            <a:xfrm>
              <a:off x="4670330" y="2621518"/>
              <a:ext cx="4216495" cy="1159309"/>
              <a:chOff x="4670330" y="2183368"/>
              <a:chExt cx="4216495" cy="1159309"/>
            </a:xfrm>
          </p:grpSpPr>
          <p:sp>
            <p:nvSpPr>
              <p:cNvPr id="18" name="TextBox 20"/>
              <p:cNvSpPr txBox="1"/>
              <p:nvPr/>
            </p:nvSpPr>
            <p:spPr>
              <a:xfrm>
                <a:off x="5193877" y="2183368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Sayısal puan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17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grpSp>
        <p:nvGrpSpPr>
          <p:cNvPr id="20" name="54 Grup"/>
          <p:cNvGrpSpPr/>
          <p:nvPr/>
        </p:nvGrpSpPr>
        <p:grpSpPr>
          <a:xfrm>
            <a:off x="4308754" y="4055954"/>
            <a:ext cx="4463885" cy="1245254"/>
            <a:chOff x="4653185" y="4041329"/>
            <a:chExt cx="4463885" cy="1245254"/>
          </a:xfrm>
        </p:grpSpPr>
        <p:sp>
          <p:nvSpPr>
            <p:cNvPr id="21" name="47 Dikdörtgen"/>
            <p:cNvSpPr/>
            <p:nvPr/>
          </p:nvSpPr>
          <p:spPr>
            <a:xfrm>
              <a:off x="5268971" y="4419600"/>
              <a:ext cx="3848099" cy="86698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b="1" dirty="0" smtClean="0">
                  <a:solidFill>
                    <a:schemeClr val="tx1"/>
                  </a:solidFill>
                </a:rPr>
                <a:t>Temel Yeterlilik Testi </a:t>
              </a:r>
              <a:r>
                <a:rPr lang="tr-TR" sz="1200" b="1" dirty="0" smtClean="0">
                  <a:solidFill>
                    <a:schemeClr val="bg1"/>
                  </a:solidFill>
                </a:rPr>
                <a:t>%40 </a:t>
              </a:r>
            </a:p>
            <a:p>
              <a:r>
                <a:rPr lang="tr-TR" sz="1200" b="1" dirty="0" smtClean="0">
                  <a:solidFill>
                    <a:schemeClr val="tx1"/>
                  </a:solidFill>
                </a:rPr>
                <a:t>Matematik Testi </a:t>
              </a:r>
              <a:r>
                <a:rPr lang="tr-TR" sz="1200" b="1" dirty="0" smtClean="0">
                  <a:solidFill>
                    <a:schemeClr val="bg1"/>
                  </a:solidFill>
                </a:rPr>
                <a:t>% 30</a:t>
              </a:r>
            </a:p>
            <a:p>
              <a:r>
                <a:rPr lang="tr-TR" sz="1200" b="1" dirty="0" smtClean="0">
                  <a:solidFill>
                    <a:schemeClr val="tx1"/>
                  </a:solidFill>
                </a:rPr>
                <a:t>Türk Dili ve Edebiyatı – Sosyal Bilimler-1 Testi  </a:t>
              </a:r>
              <a:r>
                <a:rPr lang="tr-TR" sz="1200" b="1" dirty="0" smtClean="0">
                  <a:solidFill>
                    <a:schemeClr val="bg1"/>
                  </a:solidFill>
                </a:rPr>
                <a:t>%30</a:t>
              </a:r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22" name="47 Grup"/>
            <p:cNvGrpSpPr/>
            <p:nvPr/>
          </p:nvGrpSpPr>
          <p:grpSpPr>
            <a:xfrm>
              <a:off x="4653185" y="4041329"/>
              <a:ext cx="4300315" cy="1086082"/>
              <a:chOff x="4653185" y="3365054"/>
              <a:chExt cx="4300315" cy="1086082"/>
            </a:xfrm>
          </p:grpSpPr>
          <p:sp>
            <p:nvSpPr>
              <p:cNvPr id="23" name="TextBox 23"/>
              <p:cNvSpPr txBox="1"/>
              <p:nvPr/>
            </p:nvSpPr>
            <p:spPr>
              <a:xfrm>
                <a:off x="5260552" y="336505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Eşit ağırlık</a:t>
                </a:r>
                <a:endParaRPr lang="en-US" dirty="0"/>
              </a:p>
            </p:txBody>
          </p:sp>
          <p:grpSp>
            <p:nvGrpSpPr>
              <p:cNvPr id="24" name="44 Grup"/>
              <p:cNvGrpSpPr/>
              <p:nvPr/>
            </p:nvGrpSpPr>
            <p:grpSpPr>
              <a:xfrm>
                <a:off x="4653185" y="3902496"/>
                <a:ext cx="548640" cy="548640"/>
                <a:chOff x="4624610" y="3969171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24610" y="3969171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26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4129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7" name="53 Grup"/>
          <p:cNvGrpSpPr/>
          <p:nvPr/>
        </p:nvGrpSpPr>
        <p:grpSpPr>
          <a:xfrm>
            <a:off x="4308754" y="5372182"/>
            <a:ext cx="4473670" cy="1009146"/>
            <a:chOff x="4670330" y="5372182"/>
            <a:chExt cx="4473670" cy="1009146"/>
          </a:xfrm>
        </p:grpSpPr>
        <p:sp>
          <p:nvSpPr>
            <p:cNvPr id="28" name="48 Dikdörtgen"/>
            <p:cNvSpPr/>
            <p:nvPr/>
          </p:nvSpPr>
          <p:spPr>
            <a:xfrm>
              <a:off x="5295901" y="5743576"/>
              <a:ext cx="3848099" cy="6377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b="1" dirty="0" smtClean="0">
                  <a:solidFill>
                    <a:schemeClr val="tx1"/>
                  </a:solidFill>
                </a:rPr>
                <a:t>Temel Yeterlilik Testi </a:t>
              </a:r>
              <a:r>
                <a:rPr lang="tr-TR" sz="1200" b="1" dirty="0" smtClean="0">
                  <a:solidFill>
                    <a:schemeClr val="bg1"/>
                  </a:solidFill>
                </a:rPr>
                <a:t>%40 </a:t>
              </a:r>
            </a:p>
            <a:p>
              <a:r>
                <a:rPr lang="tr-TR" sz="1200" b="1" dirty="0" smtClean="0">
                  <a:solidFill>
                    <a:schemeClr val="tx1"/>
                  </a:solidFill>
                </a:rPr>
                <a:t>Yabancı Dil Testi </a:t>
              </a:r>
              <a:r>
                <a:rPr lang="tr-TR" sz="1200" b="1" dirty="0" smtClean="0">
                  <a:solidFill>
                    <a:schemeClr val="bg1"/>
                  </a:solidFill>
                </a:rPr>
                <a:t>% 60</a:t>
              </a:r>
            </a:p>
          </p:txBody>
        </p:sp>
        <p:grpSp>
          <p:nvGrpSpPr>
            <p:cNvPr id="29" name="48 Grup"/>
            <p:cNvGrpSpPr/>
            <p:nvPr/>
          </p:nvGrpSpPr>
          <p:grpSpPr>
            <a:xfrm>
              <a:off x="4670330" y="5372182"/>
              <a:ext cx="4245070" cy="917972"/>
              <a:chOff x="4670330" y="4572082"/>
              <a:chExt cx="4245070" cy="917972"/>
            </a:xfrm>
          </p:grpSpPr>
          <p:sp>
            <p:nvSpPr>
              <p:cNvPr id="30" name="TextBox 26"/>
              <p:cNvSpPr txBox="1"/>
              <p:nvPr/>
            </p:nvSpPr>
            <p:spPr>
              <a:xfrm>
                <a:off x="5222452" y="4572082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Dil puanı</a:t>
                </a:r>
                <a:endParaRPr lang="en-US" dirty="0"/>
              </a:p>
            </p:txBody>
          </p:sp>
          <p:grpSp>
            <p:nvGrpSpPr>
              <p:cNvPr id="31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33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26912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Puan Türleri </a:t>
            </a:r>
            <a:br>
              <a:rPr lang="tr-TR" dirty="0"/>
            </a:br>
            <a:r>
              <a:rPr lang="tr-TR" dirty="0"/>
              <a:t>Oranlar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29600" cy="28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Puan Türleri </a:t>
            </a:r>
            <a:br>
              <a:rPr lang="tr-TR" dirty="0"/>
            </a:br>
            <a:r>
              <a:rPr lang="tr-TR" dirty="0"/>
              <a:t>Oranlar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296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1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Puan Türleri </a:t>
            </a:r>
            <a:br>
              <a:rPr lang="tr-TR" dirty="0"/>
            </a:br>
            <a:r>
              <a:rPr lang="tr-TR" dirty="0"/>
              <a:t>Oranlar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229600" cy="270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9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Puan Türleri </a:t>
            </a:r>
            <a:br>
              <a:rPr lang="tr-TR" dirty="0"/>
            </a:br>
            <a:r>
              <a:rPr lang="tr-TR" dirty="0"/>
              <a:t>Oranlar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8229600" cy="26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3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Hangi Puan Türleri İçin Hangi Testler Çözülmeli?</a:t>
            </a:r>
            <a:endParaRPr lang="tr-TR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5670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Çarpma 3"/>
          <p:cNvSpPr/>
          <p:nvPr/>
        </p:nvSpPr>
        <p:spPr>
          <a:xfrm>
            <a:off x="4499992" y="3439337"/>
            <a:ext cx="432048" cy="288032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Çarpma 4"/>
          <p:cNvSpPr/>
          <p:nvPr/>
        </p:nvSpPr>
        <p:spPr>
          <a:xfrm>
            <a:off x="5724128" y="3439337"/>
            <a:ext cx="432048" cy="288032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Çarpma 5"/>
          <p:cNvSpPr/>
          <p:nvPr/>
        </p:nvSpPr>
        <p:spPr>
          <a:xfrm>
            <a:off x="6876256" y="3881473"/>
            <a:ext cx="360040" cy="288032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Çarpma 7"/>
          <p:cNvSpPr/>
          <p:nvPr/>
        </p:nvSpPr>
        <p:spPr>
          <a:xfrm>
            <a:off x="7884368" y="3881473"/>
            <a:ext cx="360040" cy="288032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Çarpma 8"/>
          <p:cNvSpPr/>
          <p:nvPr/>
        </p:nvSpPr>
        <p:spPr>
          <a:xfrm>
            <a:off x="4499992" y="4365104"/>
            <a:ext cx="432048" cy="288032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Çarpma 9"/>
          <p:cNvSpPr/>
          <p:nvPr/>
        </p:nvSpPr>
        <p:spPr>
          <a:xfrm>
            <a:off x="6804248" y="4365104"/>
            <a:ext cx="432048" cy="288032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arpma 10"/>
          <p:cNvSpPr/>
          <p:nvPr/>
        </p:nvSpPr>
        <p:spPr>
          <a:xfrm>
            <a:off x="4499992" y="4797152"/>
            <a:ext cx="432048" cy="288032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Çarpma 11"/>
          <p:cNvSpPr/>
          <p:nvPr/>
        </p:nvSpPr>
        <p:spPr>
          <a:xfrm>
            <a:off x="5724128" y="4797152"/>
            <a:ext cx="432048" cy="288032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Çarpma 12"/>
          <p:cNvSpPr/>
          <p:nvPr/>
        </p:nvSpPr>
        <p:spPr>
          <a:xfrm>
            <a:off x="6876256" y="4797152"/>
            <a:ext cx="360040" cy="288032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Çarpma 13"/>
          <p:cNvSpPr/>
          <p:nvPr/>
        </p:nvSpPr>
        <p:spPr>
          <a:xfrm>
            <a:off x="4499992" y="5733256"/>
            <a:ext cx="432048" cy="288032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Çarpma 14"/>
          <p:cNvSpPr/>
          <p:nvPr/>
        </p:nvSpPr>
        <p:spPr>
          <a:xfrm>
            <a:off x="5724128" y="5733256"/>
            <a:ext cx="504056" cy="288032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Çarpma 15"/>
          <p:cNvSpPr/>
          <p:nvPr/>
        </p:nvSpPr>
        <p:spPr>
          <a:xfrm>
            <a:off x="6876256" y="5733256"/>
            <a:ext cx="432048" cy="288032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Çarpma 16"/>
          <p:cNvSpPr/>
          <p:nvPr/>
        </p:nvSpPr>
        <p:spPr>
          <a:xfrm>
            <a:off x="7884368" y="5733256"/>
            <a:ext cx="504056" cy="288032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Çarpma 17"/>
          <p:cNvSpPr/>
          <p:nvPr/>
        </p:nvSpPr>
        <p:spPr>
          <a:xfrm>
            <a:off x="4531289" y="5287741"/>
            <a:ext cx="432048" cy="288032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Çarpma 18"/>
          <p:cNvSpPr/>
          <p:nvPr/>
        </p:nvSpPr>
        <p:spPr>
          <a:xfrm>
            <a:off x="6876256" y="5301208"/>
            <a:ext cx="432048" cy="288032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Çarpma 19"/>
          <p:cNvSpPr/>
          <p:nvPr/>
        </p:nvSpPr>
        <p:spPr>
          <a:xfrm>
            <a:off x="7884368" y="5301208"/>
            <a:ext cx="432048" cy="288032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56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YKS Baraj Puanları</a:t>
            </a:r>
            <a:br>
              <a:rPr lang="tr-TR" dirty="0" smtClean="0"/>
            </a:br>
            <a:r>
              <a:rPr lang="tr-TR" dirty="0" smtClean="0"/>
              <a:t>Kaç Puan Alınmalı?</a:t>
            </a:r>
            <a:endParaRPr lang="tr-TR" dirty="0"/>
          </a:p>
        </p:txBody>
      </p:sp>
      <p:grpSp>
        <p:nvGrpSpPr>
          <p:cNvPr id="4" name="24 Grup"/>
          <p:cNvGrpSpPr/>
          <p:nvPr/>
        </p:nvGrpSpPr>
        <p:grpSpPr>
          <a:xfrm>
            <a:off x="332953" y="1948550"/>
            <a:ext cx="5256039" cy="764951"/>
            <a:chOff x="0" y="2325809"/>
            <a:chExt cx="5794634" cy="764951"/>
          </a:xfrm>
        </p:grpSpPr>
        <p:sp>
          <p:nvSpPr>
            <p:cNvPr id="5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7" name="33 Grup"/>
          <p:cNvGrpSpPr/>
          <p:nvPr/>
        </p:nvGrpSpPr>
        <p:grpSpPr>
          <a:xfrm>
            <a:off x="5724128" y="1684695"/>
            <a:ext cx="3124057" cy="1123851"/>
            <a:chOff x="5849822" y="1994603"/>
            <a:chExt cx="3124057" cy="1123851"/>
          </a:xfrm>
        </p:grpSpPr>
        <p:sp>
          <p:nvSpPr>
            <p:cNvPr id="8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/>
                <a:t>TYT  puanından 200 puan ve üzeri alanlar, isterlerse   puanlarını bir sonraki yıl kullanabilecekler.</a:t>
              </a:r>
              <a:endParaRPr lang="en-US" sz="1200" b="1" dirty="0"/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 smtClean="0">
                  <a:solidFill>
                    <a:schemeClr val="tx1"/>
                  </a:solidFill>
                </a:rPr>
                <a:t>200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25 Grup"/>
          <p:cNvGrpSpPr/>
          <p:nvPr/>
        </p:nvGrpSpPr>
        <p:grpSpPr>
          <a:xfrm>
            <a:off x="340884" y="3347528"/>
            <a:ext cx="4800600" cy="764951"/>
            <a:chOff x="334344" y="2880084"/>
            <a:chExt cx="4800600" cy="764951"/>
          </a:xfrm>
        </p:grpSpPr>
        <p:sp>
          <p:nvSpPr>
            <p:cNvPr id="12" name="Can 19"/>
            <p:cNvSpPr/>
            <p:nvPr/>
          </p:nvSpPr>
          <p:spPr>
            <a:xfrm rot="5400000">
              <a:off x="2352168" y="862260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22"/>
            <p:cNvSpPr txBox="1"/>
            <p:nvPr/>
          </p:nvSpPr>
          <p:spPr>
            <a:xfrm>
              <a:off x="767692" y="2939395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4" name="32 Grup"/>
          <p:cNvGrpSpPr/>
          <p:nvPr/>
        </p:nvGrpSpPr>
        <p:grpSpPr>
          <a:xfrm>
            <a:off x="5744128" y="3003665"/>
            <a:ext cx="3104057" cy="1297883"/>
            <a:chOff x="4934157" y="3169920"/>
            <a:chExt cx="3104057" cy="1297883"/>
          </a:xfrm>
        </p:grpSpPr>
        <p:sp>
          <p:nvSpPr>
            <p:cNvPr id="15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/>
                <a:t>Sözel, Sayısal, Eşit Ağırlık ve Dil puan türlerinde 180 puan ve üzeri alanlar LİSANS programlarını tercih edebilecekler.</a:t>
              </a:r>
              <a:endParaRPr lang="en-US" sz="1200" b="1" dirty="0"/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5130181" y="316992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26 Grup"/>
          <p:cNvGrpSpPr/>
          <p:nvPr/>
        </p:nvGrpSpPr>
        <p:grpSpPr>
          <a:xfrm>
            <a:off x="340883" y="5054913"/>
            <a:ext cx="4429125" cy="764951"/>
            <a:chOff x="0" y="4324849"/>
            <a:chExt cx="4429125" cy="764951"/>
          </a:xfrm>
        </p:grpSpPr>
        <p:sp>
          <p:nvSpPr>
            <p:cNvPr id="19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1" name="30 Grup"/>
          <p:cNvGrpSpPr/>
          <p:nvPr/>
        </p:nvGrpSpPr>
        <p:grpSpPr>
          <a:xfrm>
            <a:off x="5644891" y="4453904"/>
            <a:ext cx="3203294" cy="2004649"/>
            <a:chOff x="3792929" y="4564784"/>
            <a:chExt cx="3203294" cy="2004649"/>
          </a:xfrm>
        </p:grpSpPr>
        <p:sp>
          <p:nvSpPr>
            <p:cNvPr id="22" name="Rectangle 12"/>
            <p:cNvSpPr/>
            <p:nvPr/>
          </p:nvSpPr>
          <p:spPr>
            <a:xfrm>
              <a:off x="3803561" y="4815107"/>
              <a:ext cx="217125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/>
                <a:t>TYT testinden 150 puan ve üzeri alanlar 2. oturum (Alan Yeterlilik Testi) sınavına girme ve ÖNLİSANS ve ÖZEL YETENEK SINAVI ile öğrenci alan bölümleri tercih etme hakkı elde edebilecek</a:t>
              </a:r>
              <a:r>
                <a:rPr lang="en-US" sz="1200" b="1" dirty="0" smtClean="0"/>
                <a:t>.</a:t>
              </a:r>
              <a:endParaRPr lang="en-US" sz="1200" b="1" dirty="0"/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3792929" y="4564784"/>
              <a:ext cx="1879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Sınav Takvimi/2019</a:t>
            </a:r>
            <a:endParaRPr lang="tr-TR" dirty="0"/>
          </a:p>
        </p:txBody>
      </p:sp>
      <p:sp>
        <p:nvSpPr>
          <p:cNvPr id="5" name="Rounded Rectangle 28"/>
          <p:cNvSpPr/>
          <p:nvPr/>
        </p:nvSpPr>
        <p:spPr>
          <a:xfrm>
            <a:off x="3491880" y="3212976"/>
            <a:ext cx="2149169" cy="123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16.06.2019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29"/>
          <p:cNvSpPr/>
          <p:nvPr/>
        </p:nvSpPr>
        <p:spPr>
          <a:xfrm>
            <a:off x="6228184" y="3956714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16.06.2019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27"/>
          <p:cNvSpPr/>
          <p:nvPr/>
        </p:nvSpPr>
        <p:spPr>
          <a:xfrm>
            <a:off x="683568" y="2492896"/>
            <a:ext cx="2153568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15.06.2019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24248" y="19168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TYT ( I. Oturum)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569358" y="2741533"/>
            <a:ext cx="199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AYT ( II. Oturum)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556491" y="35010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Dil Sınavı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364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Sayısal Puana Göre Öğrenci Alacak Bölümler</a:t>
            </a:r>
            <a:endParaRPr lang="tr-TR" dirty="0"/>
          </a:p>
        </p:txBody>
      </p:sp>
      <p:sp>
        <p:nvSpPr>
          <p:cNvPr id="4" name="Rounded Rectangle 27"/>
          <p:cNvSpPr>
            <a:spLocks noGrp="1"/>
          </p:cNvSpPr>
          <p:nvPr>
            <p:ph idx="1"/>
          </p:nvPr>
        </p:nvSpPr>
        <p:spPr>
          <a:xfrm>
            <a:off x="323528" y="1628800"/>
            <a:ext cx="3106688" cy="45262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tr-TR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SAYISAL</a:t>
            </a: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PUAN TÜRÜNDEN ÖĞRECİ ALAN BÖLÜMLER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05547"/>
              </p:ext>
            </p:extLst>
          </p:nvPr>
        </p:nvGraphicFramePr>
        <p:xfrm>
          <a:off x="3635896" y="1556792"/>
          <a:ext cx="5267120" cy="49466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67120"/>
              </a:tblGrid>
              <a:tr h="335368">
                <a:tc>
                  <a:txBody>
                    <a:bodyPr/>
                    <a:lstStyle/>
                    <a:p>
                      <a:r>
                        <a:rPr lang="tr-TR" sz="1600" b="0" dirty="0" smtClean="0"/>
                        <a:t>Tıp</a:t>
                      </a:r>
                      <a:endParaRPr lang="tr-TR" sz="1600" b="0" dirty="0"/>
                    </a:p>
                  </a:txBody>
                  <a:tcPr/>
                </a:tc>
              </a:tr>
              <a:tr h="335368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Beslenme ve Diyetetik</a:t>
                      </a:r>
                      <a:endParaRPr lang="tr-TR" sz="1600" dirty="0"/>
                    </a:p>
                  </a:txBody>
                  <a:tcPr/>
                </a:tc>
              </a:tr>
              <a:tr h="335368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Bilgisayar ve Yazılım Mühendisliği</a:t>
                      </a:r>
                      <a:endParaRPr lang="tr-TR" sz="1600" dirty="0"/>
                    </a:p>
                  </a:txBody>
                  <a:tcPr/>
                </a:tc>
              </a:tr>
              <a:tr h="335368">
                <a:tc>
                  <a:txBody>
                    <a:bodyPr/>
                    <a:lstStyle/>
                    <a:p>
                      <a:r>
                        <a:rPr kumimoji="0" lang="tr-T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Bilgisayar ve Öğretim Teknolojileri Öğretmenliği</a:t>
                      </a:r>
                      <a:endParaRPr lang="tr-TR" sz="1600" dirty="0"/>
                    </a:p>
                  </a:txBody>
                  <a:tcPr/>
                </a:tc>
              </a:tr>
              <a:tr h="335368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Dijital Oyun Tasarımı </a:t>
                      </a:r>
                      <a:endParaRPr lang="tr-TR" sz="1600" dirty="0"/>
                    </a:p>
                  </a:txBody>
                  <a:tcPr/>
                </a:tc>
              </a:tr>
              <a:tr h="335368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Diş Hekimliği</a:t>
                      </a:r>
                      <a:endParaRPr lang="tr-TR" sz="1600" dirty="0"/>
                    </a:p>
                  </a:txBody>
                  <a:tcPr/>
                </a:tc>
              </a:tr>
              <a:tr h="335368">
                <a:tc>
                  <a:txBody>
                    <a:bodyPr/>
                    <a:lstStyle/>
                    <a:p>
                      <a:r>
                        <a:rPr kumimoji="0" lang="tr-TR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Mekatronik</a:t>
                      </a:r>
                      <a:r>
                        <a:rPr kumimoji="0" lang="tr-T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Mühendisliği</a:t>
                      </a:r>
                      <a:endParaRPr lang="tr-TR" sz="1600" dirty="0"/>
                    </a:p>
                  </a:txBody>
                  <a:tcPr/>
                </a:tc>
              </a:tr>
              <a:tr h="335368">
                <a:tc>
                  <a:txBody>
                    <a:bodyPr/>
                    <a:lstStyle/>
                    <a:p>
                      <a:r>
                        <a:rPr kumimoji="0" lang="tr-T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Elektrik-Elektronik Mühendisliği</a:t>
                      </a:r>
                      <a:endParaRPr lang="tr-TR" sz="1600" dirty="0"/>
                    </a:p>
                  </a:txBody>
                  <a:tcPr/>
                </a:tc>
              </a:tr>
              <a:tr h="58689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Fizyoterapi ve Rehabilitasyon (Fakülte-Yüksek Okul) </a:t>
                      </a:r>
                      <a:endParaRPr lang="tr-TR" sz="1600" dirty="0"/>
                    </a:p>
                  </a:txBody>
                  <a:tcPr/>
                </a:tc>
              </a:tr>
              <a:tr h="335368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Genetik ve </a:t>
                      </a:r>
                      <a:r>
                        <a:rPr lang="tr-TR" sz="1600" dirty="0" err="1" smtClean="0"/>
                        <a:t>Biyomühendislik</a:t>
                      </a:r>
                      <a:endParaRPr lang="tr-TR" sz="1600" dirty="0"/>
                    </a:p>
                  </a:txBody>
                  <a:tcPr/>
                </a:tc>
              </a:tr>
              <a:tr h="335368">
                <a:tc>
                  <a:txBody>
                    <a:bodyPr/>
                    <a:lstStyle/>
                    <a:p>
                      <a:r>
                        <a:rPr kumimoji="0" lang="tr-T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Bilişim Sistemleri Mühendisliği</a:t>
                      </a:r>
                      <a:endParaRPr lang="tr-TR" sz="1600" dirty="0"/>
                    </a:p>
                  </a:txBody>
                  <a:tcPr/>
                </a:tc>
              </a:tr>
              <a:tr h="335368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İç Mimarlık</a:t>
                      </a:r>
                      <a:endParaRPr lang="tr-TR" sz="1600" dirty="0"/>
                    </a:p>
                  </a:txBody>
                  <a:tcPr/>
                </a:tc>
              </a:tr>
              <a:tr h="335368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Kentsel Tasarım ve Peyzaj Mimarlığı</a:t>
                      </a:r>
                      <a:endParaRPr lang="tr-TR" sz="1600" dirty="0"/>
                    </a:p>
                  </a:txBody>
                  <a:tcPr/>
                </a:tc>
              </a:tr>
              <a:tr h="335368">
                <a:tc>
                  <a:txBody>
                    <a:bodyPr/>
                    <a:lstStyle/>
                    <a:p>
                      <a:r>
                        <a:rPr kumimoji="0" lang="tr-T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Makine ve İmalat Mühendisliği</a:t>
                      </a:r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9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Eşit Ağırlık Puanına Göre Öğrenci Alacak Bölümler</a:t>
            </a:r>
            <a:endParaRPr lang="tr-TR" dirty="0"/>
          </a:p>
        </p:txBody>
      </p:sp>
      <p:sp>
        <p:nvSpPr>
          <p:cNvPr id="4" name="Rounded Rectangle 27"/>
          <p:cNvSpPr/>
          <p:nvPr/>
        </p:nvSpPr>
        <p:spPr>
          <a:xfrm>
            <a:off x="489503" y="1850064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EŞİT AĞIRLIK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PUAN TÜRÜNDEN ÖĞRECİ ALAN BÖLÜMLER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888389"/>
              </p:ext>
            </p:extLst>
          </p:nvPr>
        </p:nvGraphicFramePr>
        <p:xfrm>
          <a:off x="3635896" y="1700808"/>
          <a:ext cx="4983125" cy="46038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sz="1600" b="0" dirty="0" smtClean="0"/>
                        <a:t>Hukuk </a:t>
                      </a:r>
                      <a:endParaRPr lang="tr-TR" sz="1600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Sosyal Hizmet </a:t>
                      </a:r>
                      <a:endParaRPr lang="tr-TR" sz="160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Grafik Tasarım</a:t>
                      </a:r>
                      <a:endParaRPr lang="tr-TR" sz="160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Siyaset Bilimi ve Kamu Yönetimi</a:t>
                      </a:r>
                      <a:endParaRPr lang="tr-TR" sz="160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İç Mimarlık ve Çevre Tasarımı</a:t>
                      </a:r>
                      <a:endParaRPr lang="tr-TR" sz="160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Bankacılık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İktisadi ve İdari Bilimler Programları </a:t>
                      </a:r>
                      <a:endParaRPr lang="tr-TR" sz="160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İşletme</a:t>
                      </a:r>
                      <a:endParaRPr lang="tr-TR" sz="160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Kamu Yönetimi</a:t>
                      </a:r>
                      <a:endParaRPr lang="tr-TR" sz="160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Uluslararası İlişkiler</a:t>
                      </a:r>
                      <a:endParaRPr lang="tr-TR" sz="160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Psikoloji</a:t>
                      </a:r>
                      <a:endParaRPr lang="tr-TR" sz="160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Rehberlik ve Psikolojik Danışmanlık</a:t>
                      </a:r>
                      <a:endParaRPr lang="tr-TR" sz="160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Sınıf Öğretmenliği </a:t>
                      </a:r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7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dirty="0"/>
              <a:t>Yüksek Öğretim Kurumları Sınavı  3 </a:t>
            </a:r>
            <a:r>
              <a:rPr lang="tr-TR" sz="3600" dirty="0" smtClean="0"/>
              <a:t>Oturum  Olarak Yapılacak</a:t>
            </a:r>
            <a:r>
              <a:rPr lang="tr-TR" sz="3600" dirty="0"/>
              <a:t>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9439" y="1597908"/>
            <a:ext cx="8229600" cy="452628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3350103" y="3789040"/>
            <a:ext cx="244827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3. Oturum</a:t>
            </a:r>
          </a:p>
          <a:p>
            <a:pPr algn="ctr"/>
            <a:endParaRPr lang="tr-TR" dirty="0"/>
          </a:p>
          <a:p>
            <a:pPr algn="ctr"/>
            <a:r>
              <a:rPr lang="tr-TR" dirty="0" smtClean="0"/>
              <a:t>Dil Sınavı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4697543" y="2276872"/>
            <a:ext cx="244827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2. Oturum</a:t>
            </a:r>
          </a:p>
          <a:p>
            <a:pPr algn="ctr"/>
            <a:endParaRPr lang="tr-TR" dirty="0"/>
          </a:p>
          <a:p>
            <a:pPr algn="ctr"/>
            <a:r>
              <a:rPr lang="tr-TR" dirty="0" smtClean="0"/>
              <a:t>Alan Yeterlilik </a:t>
            </a:r>
            <a:br>
              <a:rPr lang="tr-TR" dirty="0" smtClean="0"/>
            </a:br>
            <a:r>
              <a:rPr lang="tr-TR" dirty="0" smtClean="0"/>
              <a:t>Testi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463769" y="2420888"/>
            <a:ext cx="244827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1. Oturum</a:t>
            </a:r>
          </a:p>
          <a:p>
            <a:pPr algn="ctr"/>
            <a:endParaRPr lang="tr-TR" dirty="0"/>
          </a:p>
          <a:p>
            <a:pPr algn="ctr"/>
            <a:r>
              <a:rPr lang="tr-TR" dirty="0" smtClean="0"/>
              <a:t>Temel Yeterlilik Testi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16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Sözel Puana Göre Öğrenci</a:t>
            </a:r>
            <a:br>
              <a:rPr lang="tr-TR" dirty="0" smtClean="0"/>
            </a:br>
            <a:r>
              <a:rPr lang="tr-TR" dirty="0" smtClean="0"/>
              <a:t>Alacak Bölümler</a:t>
            </a:r>
            <a:endParaRPr lang="tr-TR" dirty="0"/>
          </a:p>
        </p:txBody>
      </p:sp>
      <p:sp>
        <p:nvSpPr>
          <p:cNvPr id="4" name="Rounded Rectangle 27"/>
          <p:cNvSpPr/>
          <p:nvPr/>
        </p:nvSpPr>
        <p:spPr>
          <a:xfrm>
            <a:off x="539552" y="1844824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SÖZEL</a:t>
            </a:r>
          </a:p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PUAN TÜRÜNDEN ÖĞRECİ ALAN BÖLÜMLER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445508"/>
              </p:ext>
            </p:extLst>
          </p:nvPr>
        </p:nvGraphicFramePr>
        <p:xfrm>
          <a:off x="3707904" y="1628800"/>
          <a:ext cx="4983125" cy="4754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Çizgi Film ve Animasyon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Halkla İlişkiler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İlahiyat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Okul Öncesi Öğretmenliği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Özel Eğitim Öğretmenliği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Radyo, Televizyon ve Sinema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Sinema ve Televizyon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Sosyal Bilgiler Öğretmenliği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Türkçe Öğretmenliği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Tarih Öğretmenliği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Medya ve İletişim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Gastronomi ve Mutfak Sanatları</a:t>
                      </a:r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6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3 Yuvarlatılmış Dikdörtgen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0626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Sıralama Şartı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38 Grup"/>
          <p:cNvGrpSpPr/>
          <p:nvPr/>
        </p:nvGrpSpPr>
        <p:grpSpPr>
          <a:xfrm>
            <a:off x="291542" y="2852936"/>
            <a:ext cx="1626926" cy="2793625"/>
            <a:chOff x="3605702" y="0"/>
            <a:chExt cx="2350037" cy="3877259"/>
          </a:xfrm>
        </p:grpSpPr>
        <p:sp>
          <p:nvSpPr>
            <p:cNvPr id="6" name="Oval 5"/>
            <p:cNvSpPr/>
            <p:nvPr/>
          </p:nvSpPr>
          <p:spPr>
            <a:xfrm>
              <a:off x="3605702" y="0"/>
              <a:ext cx="2288285" cy="2331721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12"/>
            <p:cNvSpPr/>
            <p:nvPr/>
          </p:nvSpPr>
          <p:spPr>
            <a:xfrm>
              <a:off x="3667454" y="2498489"/>
              <a:ext cx="2288285" cy="137877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 smtClean="0"/>
            </a:p>
            <a:p>
              <a:pPr algn="ctr"/>
              <a:endParaRPr lang="tr-TR" sz="1350" dirty="0" smtClean="0"/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3725968" y="2547131"/>
              <a:ext cx="2171255" cy="1281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HUKUK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190 bin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40 Grup"/>
          <p:cNvGrpSpPr/>
          <p:nvPr/>
        </p:nvGrpSpPr>
        <p:grpSpPr>
          <a:xfrm>
            <a:off x="2141971" y="2890707"/>
            <a:ext cx="1800197" cy="2746648"/>
            <a:chOff x="470117" y="3704340"/>
            <a:chExt cx="2389941" cy="3435535"/>
          </a:xfrm>
        </p:grpSpPr>
        <p:sp>
          <p:nvSpPr>
            <p:cNvPr id="10" name="Oval 9"/>
            <p:cNvSpPr/>
            <p:nvPr/>
          </p:nvSpPr>
          <p:spPr>
            <a:xfrm>
              <a:off x="548455" y="3704340"/>
              <a:ext cx="2078931" cy="2006925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6"/>
            <p:cNvSpPr/>
            <p:nvPr/>
          </p:nvSpPr>
          <p:spPr>
            <a:xfrm>
              <a:off x="470117" y="5908804"/>
              <a:ext cx="2389941" cy="12310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4"/>
            <p:cNvSpPr txBox="1"/>
            <p:nvPr/>
          </p:nvSpPr>
          <p:spPr>
            <a:xfrm>
              <a:off x="584093" y="6028464"/>
              <a:ext cx="2235601" cy="1000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MÜHENDİSLİK</a:t>
              </a:r>
              <a:endParaRPr lang="tr-T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Sayısal</a:t>
              </a:r>
            </a:p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300 bin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41 Grup"/>
          <p:cNvGrpSpPr/>
          <p:nvPr/>
        </p:nvGrpSpPr>
        <p:grpSpPr>
          <a:xfrm>
            <a:off x="4190154" y="2926018"/>
            <a:ext cx="1740355" cy="2685495"/>
            <a:chOff x="3664455" y="3381606"/>
            <a:chExt cx="2288286" cy="3333063"/>
          </a:xfrm>
        </p:grpSpPr>
        <p:sp>
          <p:nvSpPr>
            <p:cNvPr id="14" name="Oval 13"/>
            <p:cNvSpPr/>
            <p:nvPr/>
          </p:nvSpPr>
          <p:spPr>
            <a:xfrm>
              <a:off x="3722971" y="3381606"/>
              <a:ext cx="2016927" cy="1947576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22"/>
            <p:cNvSpPr/>
            <p:nvPr/>
          </p:nvSpPr>
          <p:spPr>
            <a:xfrm>
              <a:off x="3664455" y="5493120"/>
              <a:ext cx="2288286" cy="12215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3688780" y="5643928"/>
              <a:ext cx="2171255" cy="687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ÖĞRETMENLİK</a:t>
              </a:r>
            </a:p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300 bin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44 Grup"/>
          <p:cNvGrpSpPr/>
          <p:nvPr/>
        </p:nvGrpSpPr>
        <p:grpSpPr>
          <a:xfrm>
            <a:off x="6156177" y="2815076"/>
            <a:ext cx="1872208" cy="2796436"/>
            <a:chOff x="6632200" y="3375012"/>
            <a:chExt cx="2288287" cy="3504680"/>
          </a:xfrm>
        </p:grpSpPr>
        <p:sp>
          <p:nvSpPr>
            <p:cNvPr id="18" name="Rectangle 12"/>
            <p:cNvSpPr/>
            <p:nvPr/>
          </p:nvSpPr>
          <p:spPr>
            <a:xfrm>
              <a:off x="6632201" y="5669364"/>
              <a:ext cx="2288286" cy="12103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5"/>
            <p:cNvSpPr/>
            <p:nvPr/>
          </p:nvSpPr>
          <p:spPr>
            <a:xfrm>
              <a:off x="6632200" y="3375012"/>
              <a:ext cx="2112264" cy="2105653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extBox 14"/>
            <p:cNvSpPr txBox="1"/>
            <p:nvPr/>
          </p:nvSpPr>
          <p:spPr>
            <a:xfrm>
              <a:off x="6744151" y="5716746"/>
              <a:ext cx="2064384" cy="115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MİMARLIK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</a:rPr>
                <a:t>250 bin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1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OYP Puanı Nasıl Hesaplanır?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9556"/>
          <a:stretch/>
        </p:blipFill>
        <p:spPr bwMode="auto">
          <a:xfrm>
            <a:off x="4788024" y="4077072"/>
            <a:ext cx="3838575" cy="1895258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6" name="Rectangle 23"/>
          <p:cNvSpPr/>
          <p:nvPr/>
        </p:nvSpPr>
        <p:spPr>
          <a:xfrm>
            <a:off x="467544" y="1556792"/>
            <a:ext cx="4191000" cy="2357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7792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tr-TR" dirty="0" smtClean="0"/>
              <a:t>Sınav Ücreti</a:t>
            </a:r>
            <a:endParaRPr lang="tr-TR" dirty="0"/>
          </a:p>
        </p:txBody>
      </p:sp>
      <p:sp>
        <p:nvSpPr>
          <p:cNvPr id="5" name="26 Metin kutusu"/>
          <p:cNvSpPr txBox="1"/>
          <p:nvPr/>
        </p:nvSpPr>
        <p:spPr>
          <a:xfrm>
            <a:off x="539552" y="1700808"/>
            <a:ext cx="3880884" cy="30469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Temel Yeterlilik Testi, Alan Yeterlilik Testi ve Yabancı Dil Testi oturumlarının her biri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2019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yılında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50 TL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idi. 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Rectangle 23"/>
          <p:cNvSpPr/>
          <p:nvPr/>
        </p:nvSpPr>
        <p:spPr>
          <a:xfrm rot="20478058">
            <a:off x="5066298" y="3945115"/>
            <a:ext cx="3527178" cy="1867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23"/>
          <p:cNvSpPr/>
          <p:nvPr/>
        </p:nvSpPr>
        <p:spPr>
          <a:xfrm rot="20478058">
            <a:off x="5066299" y="3009010"/>
            <a:ext cx="3527178" cy="1867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23"/>
          <p:cNvSpPr/>
          <p:nvPr/>
        </p:nvSpPr>
        <p:spPr>
          <a:xfrm rot="20478058">
            <a:off x="5005858" y="2000897"/>
            <a:ext cx="3527178" cy="1867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893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/>
              <a:t>Dinlediğiniz İçin Teşekkürler…</a:t>
            </a:r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Şehit Mehmet Ali Körükçü Mesleki ve Teknik Anadolu Lisesi</a:t>
            </a:r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2400" dirty="0" smtClean="0"/>
              <a:t>Rehberlik Servisi</a:t>
            </a:r>
          </a:p>
          <a:p>
            <a:pPr marL="0" indent="0" algn="ctr">
              <a:buNone/>
            </a:pPr>
            <a:r>
              <a:rPr lang="tr-TR" sz="2400" dirty="0" smtClean="0"/>
              <a:t>Tuğba AKDENİZ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4431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43216"/>
          </a:xfrm>
        </p:spPr>
        <p:txBody>
          <a:bodyPr>
            <a:normAutofit/>
          </a:bodyPr>
          <a:lstStyle/>
          <a:p>
            <a:r>
              <a:rPr lang="tr-TR" dirty="0"/>
              <a:t>TYT SORU </a:t>
            </a:r>
            <a:r>
              <a:rPr lang="tr-TR" dirty="0" smtClean="0"/>
              <a:t>SAYILARI</a:t>
            </a:r>
            <a:endParaRPr lang="tr-TR" dirty="0"/>
          </a:p>
        </p:txBody>
      </p:sp>
      <p:sp>
        <p:nvSpPr>
          <p:cNvPr id="10" name="Yukarı Ok 9"/>
          <p:cNvSpPr/>
          <p:nvPr/>
        </p:nvSpPr>
        <p:spPr>
          <a:xfrm>
            <a:off x="4355976" y="1715585"/>
            <a:ext cx="144016" cy="446449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Yuvarlatılmış Dikdörtgen 3"/>
          <p:cNvSpPr/>
          <p:nvPr/>
        </p:nvSpPr>
        <p:spPr>
          <a:xfrm>
            <a:off x="3995936" y="2132856"/>
            <a:ext cx="8640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40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4013938" y="2924944"/>
            <a:ext cx="8640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40</a:t>
            </a: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031940" y="3789040"/>
            <a:ext cx="8280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20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995936" y="4621375"/>
            <a:ext cx="8280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20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016159" y="227222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Türkçe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555776" y="306431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Matematik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5016159" y="3928410"/>
            <a:ext cx="207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Sosyal Bilimler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2339752" y="476074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Fen Bilimleri</a:t>
            </a:r>
            <a:endParaRPr lang="tr-TR" dirty="0"/>
          </a:p>
        </p:txBody>
      </p:sp>
      <p:sp>
        <p:nvSpPr>
          <p:cNvPr id="16" name="Yuvarlatılmış Dikdörtgen 15"/>
          <p:cNvSpPr/>
          <p:nvPr/>
        </p:nvSpPr>
        <p:spPr>
          <a:xfrm>
            <a:off x="6732240" y="3680625"/>
            <a:ext cx="2177465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Coğrafya </a:t>
            </a:r>
            <a:r>
              <a:rPr lang="tr-TR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:5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  <a:cs typeface="Calibri" pitchFamily="34" charset="0"/>
            </a:endParaRPr>
          </a:p>
          <a:p>
            <a:r>
              <a:rPr lang="tr-TR" sz="12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Din Kültürü ve Ahlak </a:t>
            </a:r>
            <a:r>
              <a:rPr lang="tr-TR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Bilgisi:5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  <a:cs typeface="Calibri" pitchFamily="34" charset="0"/>
            </a:endParaRPr>
          </a:p>
          <a:p>
            <a:r>
              <a:rPr lang="tr-TR" sz="12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Felsefe </a:t>
            </a:r>
            <a:r>
              <a:rPr lang="tr-TR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:</a:t>
            </a:r>
            <a:r>
              <a:rPr lang="tr-TR" sz="12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5</a:t>
            </a:r>
          </a:p>
          <a:p>
            <a:r>
              <a:rPr lang="tr-TR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Tarih :5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683568" y="4437112"/>
            <a:ext cx="1512168" cy="1080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Fizik      :7</a:t>
            </a:r>
          </a:p>
          <a:p>
            <a:r>
              <a:rPr lang="tr-TR" dirty="0" smtClean="0"/>
              <a:t>Kimya   </a:t>
            </a:r>
            <a:r>
              <a:rPr lang="tr-TR" dirty="0"/>
              <a:t>:7</a:t>
            </a:r>
          </a:p>
          <a:p>
            <a:r>
              <a:rPr lang="tr-TR" dirty="0"/>
              <a:t>Biyoloji :6</a:t>
            </a:r>
          </a:p>
        </p:txBody>
      </p:sp>
    </p:spTree>
    <p:extLst>
      <p:ext uri="{BB962C8B-B14F-4D97-AF65-F5344CB8AC3E}">
        <p14:creationId xmlns:p14="http://schemas.microsoft.com/office/powerpoint/2010/main" val="29423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TYT </a:t>
            </a:r>
            <a:r>
              <a:rPr lang="tr-TR" dirty="0" smtClean="0"/>
              <a:t>SINAV SÜRESİ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403648" y="2564904"/>
            <a:ext cx="1440160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120</a:t>
            </a:r>
          </a:p>
          <a:p>
            <a:pPr algn="ctr"/>
            <a:r>
              <a:rPr lang="tr-TR" dirty="0" smtClean="0"/>
              <a:t>SORU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6084168" y="2492896"/>
            <a:ext cx="1368152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135</a:t>
            </a:r>
          </a:p>
          <a:p>
            <a:pPr algn="ctr"/>
            <a:r>
              <a:rPr lang="tr-TR" dirty="0" smtClean="0"/>
              <a:t>DAKİKA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74044"/>
            <a:ext cx="2190750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ağ Ok 7"/>
          <p:cNvSpPr/>
          <p:nvPr/>
        </p:nvSpPr>
        <p:spPr>
          <a:xfrm>
            <a:off x="2966134" y="3681028"/>
            <a:ext cx="2880320" cy="72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AYT SORU SAYILARI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4"/>
          <a:stretch/>
        </p:blipFill>
        <p:spPr bwMode="auto">
          <a:xfrm>
            <a:off x="4211960" y="1556792"/>
            <a:ext cx="4341177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2051"/>
            <a:ext cx="324036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67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AYT SINAV SÜRESİ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02439" y="2220710"/>
            <a:ext cx="1512168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160</a:t>
            </a:r>
          </a:p>
          <a:p>
            <a:pPr algn="ctr"/>
            <a:r>
              <a:rPr lang="tr-TR" dirty="0" smtClean="0"/>
              <a:t>SORU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6052437" y="2220710"/>
            <a:ext cx="1512168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180</a:t>
            </a:r>
          </a:p>
          <a:p>
            <a:pPr algn="ctr"/>
            <a:r>
              <a:rPr lang="tr-TR" dirty="0" smtClean="0"/>
              <a:t>DAKİKA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77" y="2436236"/>
            <a:ext cx="2832650" cy="1873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38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DİL SINAVI SORU SAYISI VE SINAV SÜRESİ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691680" y="2780928"/>
            <a:ext cx="230425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80</a:t>
            </a:r>
          </a:p>
          <a:p>
            <a:pPr algn="ctr"/>
            <a:r>
              <a:rPr lang="tr-TR" dirty="0" smtClean="0"/>
              <a:t>SORU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4932040" y="2780928"/>
            <a:ext cx="216024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120</a:t>
            </a:r>
          </a:p>
          <a:p>
            <a:pPr algn="ctr"/>
            <a:r>
              <a:rPr lang="tr-TR" dirty="0" smtClean="0"/>
              <a:t>DAKİKA</a:t>
            </a: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2060848"/>
            <a:ext cx="54006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 SAYISI		SINAV SÜRESİ</a:t>
            </a:r>
            <a:endParaRPr lang="tr-TR" dirty="0"/>
          </a:p>
        </p:txBody>
      </p:sp>
      <p:cxnSp>
        <p:nvCxnSpPr>
          <p:cNvPr id="9" name="Düz Bağlayıcı 8"/>
          <p:cNvCxnSpPr>
            <a:stCxn id="7" idx="0"/>
            <a:endCxn id="7" idx="2"/>
          </p:cNvCxnSpPr>
          <p:nvPr/>
        </p:nvCxnSpPr>
        <p:spPr>
          <a:xfrm>
            <a:off x="4391980" y="206084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42" y="4581128"/>
            <a:ext cx="515467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58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3124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PUAN HESAPLAMA</a:t>
            </a:r>
            <a:br>
              <a:rPr lang="tr-TR" dirty="0" smtClean="0"/>
            </a:br>
            <a:r>
              <a:rPr lang="tr-TR" dirty="0" smtClean="0"/>
              <a:t>ORANLAR</a:t>
            </a:r>
            <a:endParaRPr lang="tr-TR" dirty="0"/>
          </a:p>
        </p:txBody>
      </p:sp>
      <p:graphicFrame>
        <p:nvGraphicFramePr>
          <p:cNvPr id="4" name="23 Grafik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164547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061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tr-TR" dirty="0" smtClean="0"/>
              <a:t>TYT PUAN ORANLARI</a:t>
            </a:r>
            <a:endParaRPr lang="tr-TR" dirty="0"/>
          </a:p>
        </p:txBody>
      </p:sp>
      <p:grpSp>
        <p:nvGrpSpPr>
          <p:cNvPr id="7" name="31 Grup"/>
          <p:cNvGrpSpPr/>
          <p:nvPr/>
        </p:nvGrpSpPr>
        <p:grpSpPr>
          <a:xfrm>
            <a:off x="2784873" y="2653164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0" name="32 Grup"/>
          <p:cNvGrpSpPr/>
          <p:nvPr/>
        </p:nvGrpSpPr>
        <p:grpSpPr>
          <a:xfrm>
            <a:off x="3065010" y="3109617"/>
            <a:ext cx="2481943" cy="411938"/>
            <a:chOff x="2436869" y="3383629"/>
            <a:chExt cx="2481943" cy="411938"/>
          </a:xfrm>
        </p:grpSpPr>
        <p:sp>
          <p:nvSpPr>
            <p:cNvPr id="11" name="Pentagon 8"/>
            <p:cNvSpPr/>
            <p:nvPr/>
          </p:nvSpPr>
          <p:spPr>
            <a:xfrm>
              <a:off x="2436869" y="3403681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3" name="33 Grup"/>
          <p:cNvGrpSpPr/>
          <p:nvPr/>
        </p:nvGrpSpPr>
        <p:grpSpPr>
          <a:xfrm>
            <a:off x="3054158" y="3583119"/>
            <a:ext cx="2488746" cy="391886"/>
            <a:chOff x="2340429" y="3858091"/>
            <a:chExt cx="2488746" cy="391886"/>
          </a:xfrm>
        </p:grpSpPr>
        <p:sp>
          <p:nvSpPr>
            <p:cNvPr id="14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6" name="34 Grup"/>
          <p:cNvGrpSpPr/>
          <p:nvPr/>
        </p:nvGrpSpPr>
        <p:grpSpPr>
          <a:xfrm>
            <a:off x="2784873" y="4050122"/>
            <a:ext cx="2869746" cy="391886"/>
            <a:chOff x="2026104" y="4320667"/>
            <a:chExt cx="2869746" cy="391886"/>
          </a:xfrm>
        </p:grpSpPr>
        <p:sp>
          <p:nvSpPr>
            <p:cNvPr id="17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" name="30 Grup"/>
          <p:cNvGrpSpPr/>
          <p:nvPr/>
        </p:nvGrpSpPr>
        <p:grpSpPr>
          <a:xfrm>
            <a:off x="976041" y="2382261"/>
            <a:ext cx="2471057" cy="2468880"/>
            <a:chOff x="312965" y="2501913"/>
            <a:chExt cx="2471057" cy="2468880"/>
          </a:xfrm>
        </p:grpSpPr>
        <p:sp>
          <p:nvSpPr>
            <p:cNvPr id="5" name="Oval 4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33430" y="2785705"/>
              <a:ext cx="1940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dirty="0" smtClean="0">
                  <a:solidFill>
                    <a:schemeClr val="accent2"/>
                  </a:solidFill>
                </a:rPr>
                <a:t>TYT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r>
                <a:rPr lang="tr-TR" sz="2400" dirty="0" smtClean="0">
                  <a:solidFill>
                    <a:schemeClr val="bg1"/>
                  </a:solidFill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Metin kutusu 18"/>
          <p:cNvSpPr txBox="1"/>
          <p:nvPr/>
        </p:nvSpPr>
        <p:spPr>
          <a:xfrm>
            <a:off x="5397756" y="261913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%17</a:t>
            </a:r>
            <a:endParaRPr lang="tr-TR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5630904" y="3094228"/>
            <a:ext cx="78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%33</a:t>
            </a:r>
            <a:endParaRPr lang="tr-TR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5630904" y="3569518"/>
            <a:ext cx="67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%33</a:t>
            </a:r>
            <a:endParaRPr lang="tr-TR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5397756" y="4075109"/>
            <a:ext cx="758420" cy="366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%17</a:t>
            </a:r>
            <a:endParaRPr lang="tr-TR" dirty="0"/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45" y="4050122"/>
            <a:ext cx="2469600" cy="2036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82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264</TotalTime>
  <Words>564</Words>
  <Application>Microsoft Office PowerPoint</Application>
  <PresentationFormat>Ekran Gösterisi (4:3)</PresentationFormat>
  <Paragraphs>180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Döküm</vt:lpstr>
      <vt:lpstr>YKS </vt:lpstr>
      <vt:lpstr>Yüksek Öğretim Kurumları Sınavı  3 Oturum  Olarak Yapılacak.</vt:lpstr>
      <vt:lpstr>TYT SORU SAYILARI</vt:lpstr>
      <vt:lpstr>TYT SINAV SÜRESİ</vt:lpstr>
      <vt:lpstr>AYT SORU SAYILARI</vt:lpstr>
      <vt:lpstr>AYT SINAV SÜRESİ</vt:lpstr>
      <vt:lpstr>DİL SINAVI SORU SAYISI VE SINAV SÜRESİ</vt:lpstr>
      <vt:lpstr>PUAN HESAPLAMA ORANLAR</vt:lpstr>
      <vt:lpstr>TYT PUAN ORANLARI</vt:lpstr>
      <vt:lpstr>Puan Türleri  Oranlar</vt:lpstr>
      <vt:lpstr>Puan Türleri  Oranlar</vt:lpstr>
      <vt:lpstr>Puan Türleri  Oranlar</vt:lpstr>
      <vt:lpstr>Puan Türleri  Oranlar</vt:lpstr>
      <vt:lpstr>Puan Türleri  Oranlar</vt:lpstr>
      <vt:lpstr>Hangi Puan Türleri İçin Hangi Testler Çözülmeli?</vt:lpstr>
      <vt:lpstr>YKS Baraj Puanları Kaç Puan Alınmalı?</vt:lpstr>
      <vt:lpstr>Sınav Takvimi/2019</vt:lpstr>
      <vt:lpstr>Sayısal Puana Göre Öğrenci Alacak Bölümler</vt:lpstr>
      <vt:lpstr>Eşit Ağırlık Puanına Göre Öğrenci Alacak Bölümler</vt:lpstr>
      <vt:lpstr>Sözel Puana Göre Öğrenci Alacak Bölümler</vt:lpstr>
      <vt:lpstr>PowerPoint Sunusu</vt:lpstr>
      <vt:lpstr>OYP Puanı Nasıl Hesaplanır?</vt:lpstr>
      <vt:lpstr>Sınav Ücreti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YKS </dc:title>
  <dc:creator>metem4</dc:creator>
  <cp:lastModifiedBy>metem4</cp:lastModifiedBy>
  <cp:revision>35</cp:revision>
  <dcterms:created xsi:type="dcterms:W3CDTF">2019-05-22T05:44:01Z</dcterms:created>
  <dcterms:modified xsi:type="dcterms:W3CDTF">2019-05-23T06:44:59Z</dcterms:modified>
</cp:coreProperties>
</file>